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61" r:id="rId6"/>
    <p:sldId id="260" r:id="rId7"/>
    <p:sldId id="259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4" autoAdjust="0"/>
    <p:restoredTop sz="94689" autoAdjust="0"/>
  </p:normalViewPr>
  <p:slideViewPr>
    <p:cSldViewPr>
      <p:cViewPr varScale="1">
        <p:scale>
          <a:sx n="67" d="100"/>
          <a:sy n="67" d="100"/>
        </p:scale>
        <p:origin x="-88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F780-A3D8-471D-9BE7-EDAF6C6E7E42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E13A-DE94-4F2F-832D-92EAE958C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F780-A3D8-471D-9BE7-EDAF6C6E7E42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E13A-DE94-4F2F-832D-92EAE958C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F780-A3D8-471D-9BE7-EDAF6C6E7E42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E13A-DE94-4F2F-832D-92EAE958C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F780-A3D8-471D-9BE7-EDAF6C6E7E42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E13A-DE94-4F2F-832D-92EAE958C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F780-A3D8-471D-9BE7-EDAF6C6E7E42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E13A-DE94-4F2F-832D-92EAE958C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F780-A3D8-471D-9BE7-EDAF6C6E7E42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E13A-DE94-4F2F-832D-92EAE958C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F780-A3D8-471D-9BE7-EDAF6C6E7E42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E13A-DE94-4F2F-832D-92EAE958C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F780-A3D8-471D-9BE7-EDAF6C6E7E42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E13A-DE94-4F2F-832D-92EAE958C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F780-A3D8-471D-9BE7-EDAF6C6E7E42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E13A-DE94-4F2F-832D-92EAE958C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F780-A3D8-471D-9BE7-EDAF6C6E7E42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E13A-DE94-4F2F-832D-92EAE958C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F780-A3D8-471D-9BE7-EDAF6C6E7E42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E13A-DE94-4F2F-832D-92EAE958C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5F780-A3D8-471D-9BE7-EDAF6C6E7E42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5E13A-DE94-4F2F-832D-92EAE958C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500042"/>
            <a:ext cx="7315224" cy="85725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71758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Учитель-логопед Косова Е.Ф.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МДОУ № 20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714356"/>
            <a:ext cx="5715040" cy="428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39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Дети с ОВЗ и дети с инвалидностью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8929718" cy="5715016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dirty="0" smtClean="0"/>
              <a:t>             </a:t>
            </a:r>
            <a:r>
              <a:rPr lang="ru-RU" sz="5100" b="1" dirty="0" smtClean="0">
                <a:solidFill>
                  <a:srgbClr val="002060"/>
                </a:solidFill>
              </a:rPr>
              <a:t>Ребенок </a:t>
            </a:r>
            <a:r>
              <a:rPr lang="ru-RU" sz="5100" b="1" dirty="0">
                <a:solidFill>
                  <a:srgbClr val="002060"/>
                </a:solidFill>
              </a:rPr>
              <a:t>с ОВЗ — </a:t>
            </a:r>
            <a:r>
              <a:rPr lang="ru-RU" sz="5100" b="1" dirty="0" smtClean="0">
                <a:solidFill>
                  <a:srgbClr val="002060"/>
                </a:solidFill>
              </a:rPr>
              <a:t>физическое лицо </a:t>
            </a:r>
            <a:r>
              <a:rPr lang="ru-RU" sz="5100" b="1" dirty="0">
                <a:solidFill>
                  <a:srgbClr val="002060"/>
                </a:solidFill>
              </a:rPr>
              <a:t>с недостатками </a:t>
            </a:r>
            <a:r>
              <a:rPr lang="ru-RU" sz="5100" b="1" dirty="0" smtClean="0">
                <a:solidFill>
                  <a:srgbClr val="002060"/>
                </a:solidFill>
              </a:rPr>
              <a:t>психологического </a:t>
            </a:r>
            <a:r>
              <a:rPr lang="ru-RU" sz="5100" b="1" dirty="0">
                <a:solidFill>
                  <a:srgbClr val="002060"/>
                </a:solidFill>
              </a:rPr>
              <a:t>и (или) физического развития, которые препятствуют ему в получении образования без особых </a:t>
            </a:r>
            <a:r>
              <a:rPr lang="ru-RU" sz="5100" b="1" dirty="0" smtClean="0">
                <a:solidFill>
                  <a:srgbClr val="002060"/>
                </a:solidFill>
              </a:rPr>
              <a:t>условий, и </a:t>
            </a:r>
            <a:r>
              <a:rPr lang="ru-RU" sz="5100" b="1" dirty="0">
                <a:solidFill>
                  <a:srgbClr val="002060"/>
                </a:solidFill>
              </a:rPr>
              <a:t>им чаще всего требуется специальное корректирующее обучение и воспитание</a:t>
            </a:r>
            <a:r>
              <a:rPr lang="ru-RU" sz="5100" b="1" dirty="0" smtClean="0">
                <a:solidFill>
                  <a:srgbClr val="002060"/>
                </a:solidFill>
              </a:rPr>
              <a:t>. </a:t>
            </a:r>
          </a:p>
          <a:p>
            <a:pPr algn="ctr">
              <a:buNone/>
            </a:pPr>
            <a:endParaRPr lang="ru-RU" sz="3800" dirty="0" smtClean="0"/>
          </a:p>
          <a:p>
            <a:pPr algn="just">
              <a:buNone/>
            </a:pPr>
            <a:r>
              <a:rPr lang="ru-RU" sz="3800" dirty="0" smtClean="0"/>
              <a:t>             </a:t>
            </a:r>
            <a:r>
              <a:rPr lang="ru-RU" sz="5100" b="1" dirty="0" smtClean="0">
                <a:solidFill>
                  <a:srgbClr val="002060"/>
                </a:solidFill>
              </a:rPr>
              <a:t>Ребенок-инвалид </a:t>
            </a:r>
            <a:r>
              <a:rPr lang="ru-RU" sz="5100" dirty="0">
                <a:solidFill>
                  <a:srgbClr val="002060"/>
                </a:solidFill>
              </a:rPr>
              <a:t>— </a:t>
            </a:r>
            <a:r>
              <a:rPr lang="ru-RU" sz="5100" dirty="0" smtClean="0">
                <a:solidFill>
                  <a:srgbClr val="002060"/>
                </a:solidFill>
              </a:rPr>
              <a:t>физическое лицо </a:t>
            </a:r>
            <a:r>
              <a:rPr lang="ru-RU" sz="5100" dirty="0">
                <a:solidFill>
                  <a:srgbClr val="002060"/>
                </a:solidFill>
              </a:rPr>
              <a:t>возрастом до 18 лет со стойким расстройством функций организма, спровоцированных последствиями травм, заболеваниями или врожденными дефектами, приводящими к ограничению </a:t>
            </a:r>
            <a:r>
              <a:rPr lang="ru-RU" sz="5100" dirty="0" smtClean="0">
                <a:solidFill>
                  <a:srgbClr val="002060"/>
                </a:solidFill>
              </a:rPr>
              <a:t>жизнедеятельности. Федеральным </a:t>
            </a:r>
            <a:r>
              <a:rPr lang="ru-RU" sz="5100" dirty="0">
                <a:solidFill>
                  <a:srgbClr val="002060"/>
                </a:solidFill>
              </a:rPr>
              <a:t>госучреждением медико-социальной экспертизы </a:t>
            </a:r>
            <a:r>
              <a:rPr lang="ru-RU" sz="5100" dirty="0">
                <a:solidFill>
                  <a:srgbClr val="C00000"/>
                </a:solidFill>
              </a:rPr>
              <a:t>(МСЭ) </a:t>
            </a:r>
            <a:r>
              <a:rPr lang="ru-RU" sz="5100" dirty="0" smtClean="0">
                <a:solidFill>
                  <a:srgbClr val="C00000"/>
                </a:solidFill>
              </a:rPr>
              <a:t>определяется группа </a:t>
            </a:r>
            <a:r>
              <a:rPr lang="ru-RU" sz="5100" dirty="0">
                <a:solidFill>
                  <a:srgbClr val="C00000"/>
                </a:solidFill>
              </a:rPr>
              <a:t>по </a:t>
            </a:r>
            <a:r>
              <a:rPr lang="ru-RU" sz="5100" dirty="0" smtClean="0">
                <a:solidFill>
                  <a:srgbClr val="C00000"/>
                </a:solidFill>
              </a:rPr>
              <a:t>инвалидности и определяется реабилитационная программа. </a:t>
            </a:r>
            <a:r>
              <a:rPr lang="ru-RU" sz="5100" dirty="0" smtClean="0">
                <a:solidFill>
                  <a:srgbClr val="002060"/>
                </a:solidFill>
              </a:rPr>
              <a:t>Ребенок-инвалид </a:t>
            </a:r>
            <a:r>
              <a:rPr lang="ru-RU" sz="5100" dirty="0">
                <a:solidFill>
                  <a:srgbClr val="002060"/>
                </a:solidFill>
              </a:rPr>
              <a:t>требует </a:t>
            </a:r>
            <a:r>
              <a:rPr lang="ru-RU" sz="5100" dirty="0" smtClean="0">
                <a:solidFill>
                  <a:srgbClr val="002060"/>
                </a:solidFill>
              </a:rPr>
              <a:t>большей механической </a:t>
            </a:r>
            <a:r>
              <a:rPr lang="ru-RU" sz="5100" dirty="0">
                <a:solidFill>
                  <a:srgbClr val="002060"/>
                </a:solidFill>
              </a:rPr>
              <a:t>работы, монотонного ухода и присмотра, а отклика со стороны ребенка, радостной удовлетворенности бывает гораздо меньше, это приводит к одностороннему утомлению, даже </a:t>
            </a:r>
            <a:r>
              <a:rPr lang="ru-RU" sz="5100" dirty="0" smtClean="0">
                <a:solidFill>
                  <a:srgbClr val="002060"/>
                </a:solidFill>
              </a:rPr>
              <a:t>изнурению родителей и педагогов.</a:t>
            </a:r>
            <a:endParaRPr lang="ru-RU" sz="5100" dirty="0">
              <a:solidFill>
                <a:srgbClr val="002060"/>
              </a:solidFill>
            </a:endParaRPr>
          </a:p>
          <a:p>
            <a:endParaRPr lang="ru-RU" sz="51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/>
              <a:t>Какие </a:t>
            </a:r>
            <a:r>
              <a:rPr lang="ru-RU" sz="4000" b="1" dirty="0"/>
              <a:t>условия требуется создать в образовательных учреждениях для детей с ОВЗ</a:t>
            </a:r>
            <a:r>
              <a:rPr lang="ru-RU" sz="4000" b="1" dirty="0" smtClean="0"/>
              <a:t>?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929222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6000" dirty="0" smtClean="0"/>
              <a:t>          Развитие </a:t>
            </a:r>
            <a:r>
              <a:rPr lang="ru-RU" sz="6000" dirty="0"/>
              <a:t>и выявление способностей детей с ОВЗ посредством секций, кружков, клубов и студий, а также организации общественно полезной деятельности, включая социальную практику, используя при этом возможности существующих образовательных учреждений дополнительного </a:t>
            </a:r>
            <a:r>
              <a:rPr lang="ru-RU" sz="6000" dirty="0" smtClean="0"/>
              <a:t>обучения, важно </a:t>
            </a:r>
            <a:r>
              <a:rPr lang="ru-RU" sz="6000" dirty="0"/>
              <a:t>отойти от понятия «болезни» и перейти к понятию «особых законов развития</a:t>
            </a:r>
            <a:r>
              <a:rPr lang="ru-RU" sz="6000" dirty="0" smtClean="0"/>
              <a:t>».</a:t>
            </a:r>
            <a:endParaRPr lang="ru-RU" sz="6000" dirty="0"/>
          </a:p>
          <a:p>
            <a:pPr>
              <a:buNone/>
            </a:pPr>
            <a:endParaRPr lang="ru-RU" sz="5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93269" cy="690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3261" y="0"/>
            <a:ext cx="98287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477376" cy="710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ПОЛИМОДАЛЬНОСТЬ</a:t>
            </a:r>
            <a:r>
              <a:rPr lang="ru-RU" sz="3100" dirty="0" smtClean="0"/>
              <a:t>— способность человека </a:t>
            </a:r>
            <a:r>
              <a:rPr lang="ru-RU" sz="3100" b="1" dirty="0" smtClean="0">
                <a:solidFill>
                  <a:srgbClr val="7030A0"/>
                </a:solidFill>
              </a:rPr>
              <a:t>совмещать</a:t>
            </a:r>
            <a:r>
              <a:rPr lang="ru-RU" sz="3100" dirty="0" smtClean="0"/>
              <a:t> в процессе </a:t>
            </a:r>
            <a:r>
              <a:rPr lang="ru-RU" sz="3100" b="1" dirty="0" smtClean="0">
                <a:solidFill>
                  <a:srgbClr val="7030A0"/>
                </a:solidFill>
              </a:rPr>
              <a:t>познания и коммуникации </a:t>
            </a:r>
            <a:r>
              <a:rPr lang="ru-RU" sz="3100" dirty="0" smtClean="0"/>
              <a:t>несколько способов освоения мира и общения — вербальный, визуальный, кинестетический и др.., используется как ресурс в преодолении нарушений в развитии речи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928934"/>
            <a:ext cx="5613857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Воспитатель- компетентный участник в реализации индивидуального маршрута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193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Дети с ОВЗ и дети с инвалидностью</vt:lpstr>
      <vt:lpstr>  Какие условия требуется создать в образовательных учреждениях для детей с ОВЗ?   </vt:lpstr>
      <vt:lpstr>Слайд 5</vt:lpstr>
      <vt:lpstr>Слайд 6</vt:lpstr>
      <vt:lpstr>Слайд 7</vt:lpstr>
      <vt:lpstr> ПОЛИМОДАЛЬНОСТЬ— способность человека совмещать в процессе познания и коммуникации несколько способов освоения мира и общения — вербальный, визуальный, кинестетический и др.., используется как ресурс в преодолении нарушений в развитии речи </vt:lpstr>
      <vt:lpstr>Воспитатель- компетентный участник в реализации индивидуального маршрута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SandyBridge</dc:creator>
  <cp:lastModifiedBy>SandyBridge</cp:lastModifiedBy>
  <cp:revision>32</cp:revision>
  <dcterms:created xsi:type="dcterms:W3CDTF">2018-11-25T19:11:00Z</dcterms:created>
  <dcterms:modified xsi:type="dcterms:W3CDTF">2018-11-29T17:14:00Z</dcterms:modified>
</cp:coreProperties>
</file>