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65" r:id="rId4"/>
    <p:sldId id="268" r:id="rId5"/>
    <p:sldId id="270" r:id="rId6"/>
    <p:sldId id="271" r:id="rId7"/>
    <p:sldId id="273" r:id="rId8"/>
    <p:sldId id="274" r:id="rId9"/>
    <p:sldId id="275" r:id="rId10"/>
    <p:sldId id="276" r:id="rId11"/>
    <p:sldId id="277" r:id="rId12"/>
    <p:sldId id="279" r:id="rId13"/>
    <p:sldId id="280" r:id="rId14"/>
    <p:sldId id="281" r:id="rId15"/>
    <p:sldId id="282" r:id="rId16"/>
    <p:sldId id="283" r:id="rId17"/>
    <p:sldId id="284" r:id="rId18"/>
    <p:sldId id="28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6CD4-3EA5-4F4D-BD46-72D4B7056BF4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810E-9ACE-443C-8895-39370D3F8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6CD4-3EA5-4F4D-BD46-72D4B7056BF4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810E-9ACE-443C-8895-39370D3F8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6CD4-3EA5-4F4D-BD46-72D4B7056BF4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810E-9ACE-443C-8895-39370D3F8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6CD4-3EA5-4F4D-BD46-72D4B7056BF4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810E-9ACE-443C-8895-39370D3F8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6CD4-3EA5-4F4D-BD46-72D4B7056BF4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810E-9ACE-443C-8895-39370D3F8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6CD4-3EA5-4F4D-BD46-72D4B7056BF4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810E-9ACE-443C-8895-39370D3F8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6CD4-3EA5-4F4D-BD46-72D4B7056BF4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810E-9ACE-443C-8895-39370D3F8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6CD4-3EA5-4F4D-BD46-72D4B7056BF4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810E-9ACE-443C-8895-39370D3F8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6CD4-3EA5-4F4D-BD46-72D4B7056BF4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810E-9ACE-443C-8895-39370D3F8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6CD4-3EA5-4F4D-BD46-72D4B7056BF4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810E-9ACE-443C-8895-39370D3F8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6CD4-3EA5-4F4D-BD46-72D4B7056BF4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810E-9ACE-443C-8895-39370D3F8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C6CD4-3EA5-4F4D-BD46-72D4B7056BF4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3810E-9ACE-443C-8895-39370D3F8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s/253046/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Круглая лента лицом вверх 5"/>
          <p:cNvSpPr/>
          <p:nvPr/>
        </p:nvSpPr>
        <p:spPr>
          <a:xfrm>
            <a:off x="357158" y="1214422"/>
            <a:ext cx="8215370" cy="2643206"/>
          </a:xfrm>
          <a:prstGeom prst="ellipseRibbon2">
            <a:avLst>
              <a:gd name="adj1" fmla="val 26790"/>
              <a:gd name="adj2" fmla="val 50000"/>
              <a:gd name="adj3" fmla="val 22065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речи  детей с ограниченными  возможностями здоровья  посредством театрализованной деятельности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57554" y="4500570"/>
            <a:ext cx="2643206" cy="1571636"/>
          </a:xfrm>
          <a:prstGeom prst="roundRect">
            <a:avLst>
              <a:gd name="adj" fmla="val 5926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учитель-логопед МДОУ центра развития ребёнка -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/с №20 Косова Елена Федоровна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900igr.net/up/datai/90536/0002-003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ятиугольник 7"/>
          <p:cNvSpPr/>
          <p:nvPr/>
        </p:nvSpPr>
        <p:spPr>
          <a:xfrm>
            <a:off x="1000100" y="428604"/>
            <a:ext cx="7358114" cy="1214446"/>
          </a:xfrm>
          <a:prstGeom prst="homePlate">
            <a:avLst/>
          </a:prstGeom>
          <a:solidFill>
            <a:srgbClr val="FF99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Правило рефлексии</a:t>
            </a:r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214282" y="1785926"/>
            <a:ext cx="4500594" cy="4500594"/>
          </a:xfrm>
          <a:prstGeom prst="snip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71472" y="2000240"/>
            <a:ext cx="371477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После проигрывания сказки проходит ее обсуждение: Какие чувства ты испытывал во время спектакля? Чье поведение, чьи поступки тебе понравились? Почему? Кто тебе больше всего помог в игре? Кого ты хочешь теперь сыграть? Почему?. Благодаря данному правилу, идет накопления эмоционального словаря ребенка, раскрытие самосознания  внутреннего мира, пробуждение желания ребёнка заявить о себе.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643182"/>
            <a:ext cx="3886197" cy="2914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900igr.net/up/datai/90536/0002-003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ятиугольник 7"/>
          <p:cNvSpPr/>
          <p:nvPr/>
        </p:nvSpPr>
        <p:spPr>
          <a:xfrm>
            <a:off x="1071538" y="285728"/>
            <a:ext cx="7358114" cy="1214446"/>
          </a:xfrm>
          <a:prstGeom prst="homePlate">
            <a:avLst/>
          </a:prstGeom>
          <a:solidFill>
            <a:srgbClr val="FF99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Правило атрибутики</a:t>
            </a:r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214282" y="1643050"/>
            <a:ext cx="5572164" cy="4857784"/>
          </a:xfrm>
          <a:prstGeom prst="snip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57158" y="1928803"/>
            <a:ext cx="5143536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Тактильное приобщение к театрализованной игре (элементы костюмов, маски, декорации) помогает детям погрузиться в сказочный мир, лучше почувствовать своих героев, передать их характер, создает определенное настроение, подготавливает маленьких артистов  к восприятию и передаче изменений, происходящих по ходу сюжета. Атрибутика не должна быть сложной, дети изготавливают ее сами или выбирают из богатой коллекции костюмов, декораций, атрибутов, имеющихся в нашем ДОУ. Каждый персонаж имеет несколько масок, ведь в процессе развертывания сюжета эмоциональное состояние героев неоднократно меняется (страх, веселье, удивление, злость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.) 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143116"/>
            <a:ext cx="3200400" cy="426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900igr.net/up/datai/90536/0002-003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ятиугольник 7"/>
          <p:cNvSpPr/>
          <p:nvPr/>
        </p:nvSpPr>
        <p:spPr>
          <a:xfrm>
            <a:off x="1000100" y="428604"/>
            <a:ext cx="7358114" cy="1214446"/>
          </a:xfrm>
          <a:prstGeom prst="homePlate">
            <a:avLst/>
          </a:prstGeom>
          <a:solidFill>
            <a:srgbClr val="FF99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Правило трех </a:t>
            </a:r>
            <a:r>
              <a:rPr lang="ru-RU" sz="3200" b="1" dirty="0" smtClean="0"/>
              <a:t>отражений</a:t>
            </a:r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642910" y="1785926"/>
            <a:ext cx="8286808" cy="4714908"/>
          </a:xfrm>
          <a:prstGeom prst="snip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785786" y="2000240"/>
            <a:ext cx="771530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целью усвоения последовательности событий, уточнения образов персонажей организуется художественно-творческая деятельность: рисование, лепка, пантомима (узнай героя)  по теме театрализованной игры.</a:t>
            </a:r>
          </a:p>
          <a:p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Основная цель педагогического руководства – будить воображение  ребенка, создавать условия для изобретательности, творчества детей.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900igr.net/up/datai/90536/0002-003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Алгоритм работы над сказкой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00034" y="15716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Шаг №1. Введение в атмосферу конкретной сказки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14282" y="2857496"/>
            <a:ext cx="4357718" cy="3286148"/>
          </a:xfrm>
          <a:prstGeom prst="round2DiagRect">
            <a:avLst>
              <a:gd name="adj1" fmla="val 16667"/>
              <a:gd name="adj2" fmla="val 1840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57158" y="3143248"/>
            <a:ext cx="478634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95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 художественной литературы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95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Просмотр иллюстраций,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95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Просмотр диафильмов, мультфильмов, 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95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Прослушивание музыкального сопровождения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95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Слушание аудио-сказок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95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Озвучивание песен из сказок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786058"/>
            <a:ext cx="4267200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900igr.net/up/datai/90536/0002-003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00034" y="17859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85720" y="1285860"/>
            <a:ext cx="4714908" cy="4786346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00034" y="1643050"/>
            <a:ext cx="42862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Выбор вида театра,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этом этапе мы отдаем предпочтение методам, которые вы видите на экране.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Имитационные игры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Этюды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Игры драматизации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Пантомимы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Логоритмические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упражнения 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Музыкальные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речевки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Показ стихотворений, потешек рукам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00034" y="142852"/>
            <a:ext cx="68299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Шаг 2.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Введение в мир волшебства.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G:\Косова МО\фото детсад выступления\IMG-20190416-WA002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785795"/>
            <a:ext cx="274637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857628"/>
            <a:ext cx="3773179" cy="2813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900igr.net/up/datai/90536/0002-003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00034" y="17859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00034" y="1285860"/>
            <a:ext cx="3643338" cy="5214974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857224" y="1214422"/>
            <a:ext cx="307183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Графическое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моделирование,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атрибутов, элементов декораций, костюмов</a:t>
            </a:r>
          </a:p>
          <a:p>
            <a:pPr lvl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Построение алгоритма выхода героев</a:t>
            </a:r>
          </a:p>
          <a:p>
            <a:pPr lvl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Игры, способствующие развитию ориентировки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пространстве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808000" y="500042"/>
            <a:ext cx="833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Шаг 3. </a:t>
            </a:r>
            <a:r>
              <a:rPr lang="ru-RU" sz="3200" b="1" u="sng" dirty="0" smtClean="0">
                <a:solidFill>
                  <a:srgbClr val="FF0066"/>
                </a:solidFill>
              </a:rPr>
              <a:t>Создание сценического пространства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G:\Косова МО\фото детсад выступления\IMG-20190417-WA00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214422"/>
            <a:ext cx="3833019" cy="5110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900igr.net/up/datai/90536/0002-003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00034" y="17859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357158" y="1500174"/>
            <a:ext cx="3857652" cy="4929222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71472" y="1714488"/>
            <a:ext cx="350046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Высказывание детьми своего желания, обоснование выбора,</a:t>
            </a:r>
          </a:p>
          <a:p>
            <a:pPr lvl="0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 товарищей,</a:t>
            </a:r>
          </a:p>
          <a:p>
            <a:pPr lvl="0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Возможность попробовать себя в образе одного или нескольких персонажей,</a:t>
            </a:r>
          </a:p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Совместный выбор детей ребенка на определенную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роль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714348" y="500042"/>
            <a:ext cx="78690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Шаг 4. </a:t>
            </a:r>
            <a:r>
              <a:rPr lang="ru-RU" sz="3200" b="1" u="sng" dirty="0">
                <a:solidFill>
                  <a:srgbClr val="FF0066"/>
                </a:solidFill>
              </a:rPr>
              <a:t>Формирование актерского </a:t>
            </a:r>
            <a:r>
              <a:rPr lang="ru-RU" sz="3200" b="1" u="sng" dirty="0" smtClean="0">
                <a:solidFill>
                  <a:srgbClr val="FF0066"/>
                </a:solidFill>
              </a:rPr>
              <a:t>состава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000240"/>
            <a:ext cx="4643438" cy="3594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900igr.net/up/datai/90536/0002-003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00034" y="17859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357290" y="500042"/>
            <a:ext cx="618412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Шаг 5. </a:t>
            </a:r>
            <a:r>
              <a:rPr lang="ru-RU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Игра в </a:t>
            </a:r>
            <a:r>
              <a:rPr lang="ru-RU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театр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(не обязательно  выступление)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G:\Косова МО\фото детсад выступления\IMG_11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14554"/>
            <a:ext cx="4000528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G:\Косова МО\фото детсад выступления\IMG-20180516-WA0054 - копия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643050"/>
            <a:ext cx="3398841" cy="4817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900igr.net/up/datai/90536/0002-003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00034" y="17859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28596" y="2143116"/>
            <a:ext cx="8358246" cy="4188381"/>
          </a:xfrm>
          <a:prstGeom prst="roundRect">
            <a:avLst/>
          </a:prstGeom>
          <a:solidFill>
            <a:srgbClr val="FF99FF"/>
          </a:solidFill>
          <a:ln>
            <a:solidFill>
              <a:srgbClr val="FF99FF"/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Планирование речевого высказывания через рисование, лепку, движения, манипуляции с куклами, костюмами, так у детей с нарушениями речи развивается объясняющая функция  речи- ребенок осознает смысл планирования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Обогащение словаря новыми прилагательными, глаголами, особо надо подчеркнуть - развивается эмоциональный словарь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Развитие предложно- падежных конструкций происходит в разных видах деятельности.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Участвуя в театрализованных играх, дети знакомятся с окружающим миром через образы, краски, звуки, а правильно поставленные вопросы заставляют их думать, анализировать, делать выводы и обобщения, способствуют развитию умственных способностей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714348" y="428604"/>
            <a:ext cx="8001056" cy="153233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бы театр предлагал только зрелища, не стоило бы заниматься этим делом, Театр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отражение жизни.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Станиславский К.С.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volna.org/wp-content/uploads/2016/09/07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63888" y="548680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обеспечение государством равенства возможностей для каждого ребенка в получении качественного дошкольного образования;</a:t>
            </a:r>
          </a:p>
          <a:p>
            <a:pPr algn="just"/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ds47.detkin-club.ru/images/about/fgos_do_57e00c61e9d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64704"/>
            <a:ext cx="2742717" cy="2304256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643306" y="1785926"/>
            <a:ext cx="507209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обеспечения равных возможностей для полноценного развития каждого ребенка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14282" y="4071942"/>
            <a:ext cx="864399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создания благоприятных условий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ребенка как субъекта отношений с самим собой, другими детьми, взрослыми и миром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39000">
              <a:srgbClr val="FF0066">
                <a:alpha val="81000"/>
              </a:srgbClr>
            </a:gs>
            <a:gs pos="100000">
              <a:srgbClr val="FF99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s://im0-tub-ru.yandex.net/i?id=be18eb3323fa5b5b164d258ce072438e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88426" y="-18073838"/>
            <a:ext cx="14573352" cy="9929882"/>
          </a:xfrm>
          <a:prstGeom prst="rect">
            <a:avLst/>
          </a:prstGeom>
          <a:noFill/>
        </p:spPr>
      </p:pic>
      <p:pic>
        <p:nvPicPr>
          <p:cNvPr id="22536" name="Picture 8" descr="https://wallpapercave.com/wp/wp35368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80193"/>
          </a:xfrm>
          <a:prstGeom prst="rect">
            <a:avLst/>
          </a:prstGeom>
          <a:noFill/>
        </p:spPr>
      </p:pic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571472" y="214290"/>
            <a:ext cx="7786742" cy="1736646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театрализованной игры  в группе с нарушениями речи состоит в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создании условий для коррекции речевых нарушений детей и развития  мотивации на устранение своих речевых дефектов.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571472" y="2260997"/>
            <a:ext cx="8001056" cy="4597003"/>
          </a:xfrm>
          <a:prstGeom prst="round2Diag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всех компонентов речи детей и коррекция ее нарушений;</a:t>
            </a:r>
            <a:b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развитие мотивационных устремлений ребенка на исправление своих речевых дефектов через театральную деятельность и специально организованные речевые праздники-конкурсы;</a:t>
            </a:r>
            <a:b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обеспечение понимания детьми способов коррекции речи;</a:t>
            </a:r>
            <a:b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развитие познавательных способностей, произвольной регуляции деятельности, эмоционально-личностной сферы;</a:t>
            </a:r>
            <a:b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развитие эстетических способностей.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F:\МАША\маша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817" y="453868"/>
            <a:ext cx="3591310" cy="27203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МАША\маша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5" y="476672"/>
            <a:ext cx="3796007" cy="27203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МАША\маша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5" y="3789040"/>
            <a:ext cx="3609870" cy="26266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Картинки по запросу поделки связанные со сказко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643314"/>
            <a:ext cx="4000528" cy="28657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428860" y="2786058"/>
            <a:ext cx="4929222" cy="1143008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Дидактический театр -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вижу , слышу, ощущаю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900igr.net/up/datai/90536/0002-003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Методическое обеспечение технологии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«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Природа и человек – одно целое»,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«Необычные превращения обыкновенной воды»,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«Сказка для больших и маленьких», 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«Где живёт Радуга?», 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«Весенние заботы»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«Путешествие в музей «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Экспериментариум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«Путешествие в Тулу»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«Что я знаю о дожде», 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«Как коза избушку строила.»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Путешествие из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Звукограда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Буквоград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«Почему птицы и звери спрятались в буквы»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«Как тигренок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Бинки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полоски искал»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«Упрямый медведь» и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мн.др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900igr.net/up/datai/90536/0002-003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ятиугольник 7"/>
          <p:cNvSpPr/>
          <p:nvPr/>
        </p:nvSpPr>
        <p:spPr>
          <a:xfrm>
            <a:off x="1000100" y="642918"/>
            <a:ext cx="7358114" cy="1214446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Правило индивидуальности</a:t>
            </a:r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285720" y="2071678"/>
            <a:ext cx="4071966" cy="3571900"/>
          </a:xfrm>
          <a:prstGeom prst="snip1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28596" y="2500306"/>
            <a:ext cx="378621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приемы, упражнения дидактического театра направлены на преодоление проблем развития ребенка.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285992"/>
            <a:ext cx="4267200" cy="32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900igr.net/up/datai/90536/0002-003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ятиугольник 7"/>
          <p:cNvSpPr/>
          <p:nvPr/>
        </p:nvSpPr>
        <p:spPr>
          <a:xfrm>
            <a:off x="1000100" y="642918"/>
            <a:ext cx="7358114" cy="1214446"/>
          </a:xfrm>
          <a:prstGeom prst="homePlate">
            <a:avLst/>
          </a:prstGeom>
          <a:solidFill>
            <a:srgbClr val="FF99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Правило всеобщего участия или правило оживленных предметов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285720" y="2214554"/>
            <a:ext cx="5214974" cy="3571900"/>
          </a:xfrm>
          <a:prstGeom prst="snip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714348" y="2500306"/>
            <a:ext cx="442915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драматизации участвуют все дети. Если не хватает ролей для изображения людей, зверей, то активными участниками спектакля могут стать деревья, кусты, ветер, избушка и т.д., которые могут помогать героям сказки, могут мешать, а могут передавать и усиливать настроение главных героев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000240"/>
            <a:ext cx="3200400" cy="426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900igr.net/up/datai/90536/0002-003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ятиугольник 7"/>
          <p:cNvSpPr/>
          <p:nvPr/>
        </p:nvSpPr>
        <p:spPr>
          <a:xfrm>
            <a:off x="1000100" y="642918"/>
            <a:ext cx="7358114" cy="1214446"/>
          </a:xfrm>
          <a:prstGeom prst="homePlate">
            <a:avLst/>
          </a:prstGeom>
          <a:solidFill>
            <a:srgbClr val="FF99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Правило свободы выбора</a:t>
            </a:r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928662" y="2214554"/>
            <a:ext cx="7429552" cy="4143404"/>
          </a:xfrm>
          <a:prstGeom prst="snip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214414" y="2500306"/>
            <a:ext cx="678657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Сказка или понравившийся эпизод проигрывается неоднократно, до тех пор, пока каждый ребенок не проиграет все роли, которые заинтересовали его, данное правило реализуется в  самостоятельной  деятельности, именно это правило предполагает тесную взаимосвязь учителя- логопеда и других педагогов ДОУ.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900igr.net/up/datai/90536/0002-003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ятиугольник 7"/>
          <p:cNvSpPr/>
          <p:nvPr/>
        </p:nvSpPr>
        <p:spPr>
          <a:xfrm>
            <a:off x="928662" y="428604"/>
            <a:ext cx="7358114" cy="1214446"/>
          </a:xfrm>
          <a:prstGeom prst="homePlate">
            <a:avLst/>
          </a:prstGeom>
          <a:solidFill>
            <a:srgbClr val="FF99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Правило мудрого сказочника</a:t>
            </a:r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857224" y="1857364"/>
            <a:ext cx="7500990" cy="4786346"/>
          </a:xfrm>
          <a:prstGeom prst="snip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142976" y="2143116"/>
            <a:ext cx="6786578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(индивидуальный подход к каждому ребенку). Для облегчения проигрывания той или иной роли после знакомства со сказкой и перед ее проигрыванием необходимо обсудить, «проговорить» каждую роль. В этом нам помогут вопросы: что ты хочешь делать? Что тебе мешает в этом? Что поможет сделать это? Что чувствует твой персонаж? Какой он? О чем мечтает? Что он хочет сказать?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387</TotalTime>
  <Words>838</Words>
  <Application>Microsoft Office PowerPoint</Application>
  <PresentationFormat>Экран (4:3)</PresentationFormat>
  <Paragraphs>71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Методическое обеспечение технологии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речи  детей с ограниченными  возможностями здоровья  посредством театрализованной деятельности</dc:title>
  <dc:creator>Lastochka</dc:creator>
  <cp:lastModifiedBy>SandyBridge</cp:lastModifiedBy>
  <cp:revision>11</cp:revision>
  <dcterms:created xsi:type="dcterms:W3CDTF">2019-12-20T08:34:53Z</dcterms:created>
  <dcterms:modified xsi:type="dcterms:W3CDTF">2019-12-22T18:23:29Z</dcterms:modified>
</cp:coreProperties>
</file>